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Model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Precesion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Logestic Regression</c:v>
                </c:pt>
                <c:pt idx="1">
                  <c:v>Random Forest</c:v>
                </c:pt>
                <c:pt idx="2">
                  <c:v>XG Boost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0.95</c:v>
                </c:pt>
                <c:pt idx="1">
                  <c:v>1</c:v>
                </c:pt>
                <c:pt idx="2">
                  <c:v>0.997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55-4EF1-B556-E244633E06F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Recall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Logestic Regression</c:v>
                </c:pt>
                <c:pt idx="1">
                  <c:v>Random Forest</c:v>
                </c:pt>
                <c:pt idx="2">
                  <c:v>XG Boost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0.8</c:v>
                </c:pt>
                <c:pt idx="1">
                  <c:v>0.98</c:v>
                </c:pt>
                <c:pt idx="2">
                  <c:v>0.98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055-4EF1-B556-E244633E06F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F1-Score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Logestic Regression</c:v>
                </c:pt>
                <c:pt idx="1">
                  <c:v>Random Forest</c:v>
                </c:pt>
                <c:pt idx="2">
                  <c:v>XG Boost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0.87</c:v>
                </c:pt>
                <c:pt idx="1">
                  <c:v>0.99</c:v>
                </c:pt>
                <c:pt idx="2">
                  <c:v>0.99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055-4EF1-B556-E244633E06F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640067823"/>
        <c:axId val="1640068783"/>
      </c:barChart>
      <c:catAx>
        <c:axId val="1640067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0068783"/>
        <c:crosses val="autoZero"/>
        <c:auto val="1"/>
        <c:lblAlgn val="ctr"/>
        <c:lblOffset val="100"/>
        <c:noMultiLvlLbl val="0"/>
      </c:catAx>
      <c:valAx>
        <c:axId val="16400687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00678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media/media1.mp4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01C26-E544-538E-2852-9EA31ECD7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7B9E52-E7FD-8194-E69A-AAE1B9A891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69353-79D8-5958-4941-9BE96ECC4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C0AC1-2444-B894-8E8F-469C2663F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0AB17-0213-3D02-4064-B1565BA3F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2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8F27E-4561-36E9-D68F-E6949D995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28AD1C-9B75-F528-660D-13DC3A4C4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9D194-BDAA-3314-68BF-AC33C54D0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6EFC0-3950-414A-8145-A67AC0679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47C63-6AD8-20A5-B2C1-40A4F0B58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16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D859CA-435D-4C0B-9569-E72CAA60B9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72E6AE-1106-74AD-31D7-C968D0AC3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FE443-3613-07C0-FDD4-344DC6E6B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E3B6C-38A4-08E1-6D88-D1D6F8403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8245D-D9BD-F0CB-008F-D0942D0C1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5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AB527-31E9-2DDE-2F70-9F95732A9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9E87D-C0DF-C661-2221-1F47A6B3A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0DACB-8ACA-AA4B-0F43-B5F70D877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9CC0B-71DB-36AE-5020-8AFA78AD8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32983-6483-1249-3BB3-C70BD387C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92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692F2-C079-77DA-5237-C7F4BF223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40724-5B9D-9582-B973-8FB7E4C7A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43CB7-F10D-64B7-DF19-4F1525C96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6F3B5-B367-BE89-964E-C6CE9636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D0F01-1162-330D-E78B-AD7296B20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605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41D3B-6FE7-2A46-807C-7786E4053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B1C17-3725-C7DF-FC96-F8AE862C46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9A51D-BC2D-7636-A2EF-164B85651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1634F-E5DD-E25C-404B-211618F87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384E0-BDB2-3D28-6F67-36E612AE7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BB7B-9AB2-E3A0-06C9-4073824A8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17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87901-CE4C-833F-976A-06E648087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CF504-C138-D80E-8792-E65501C21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FB28E9-5624-E301-D77C-28073E13E7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98B8AB-9313-339F-DDB7-180CB55D72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AABEA-C0BF-C77E-D654-E736E34F9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38EEFC-0051-BA28-F9C9-8D88B5E68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E60B96-FC9B-1163-7CE4-6F3A16079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98652D-329A-3AB4-9F38-08827D680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080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829A2-BFF0-C365-C721-A29290876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88674-149D-3E67-7B38-B895C0AF4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A447F-855C-967E-50A6-92239FC9C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55B100-239A-CFE1-83CA-5557CFD6E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0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3D3EFA-276C-5FAE-2D92-3226AA6D8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59E30E-61C3-AC16-3BCE-77F8D1CE4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F91CD6-3BE5-0D70-31C3-795252A4A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29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AC4C0-CBF6-E8A9-B419-A8932C7D0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427D2-01F2-95B8-1788-31E24DFF6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FF8E9-E4BA-3193-80BE-C5DCAED80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7C0485-3B8F-FA5F-6A0D-FED08A72C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F575BD-E51A-EBA2-3CF0-3AB20BFF8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E33D0E-B8AC-B2E2-0230-C1C8905D5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86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2360-7671-3305-A1CA-C43F752E3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329F2A-7534-3AF6-E971-DBB7043F34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8607E7-0EB8-B381-F0C7-CCAA5B6EA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8A7EEB-FEEC-A731-13A8-437A8A2EC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161179-FE20-79D4-0ADE-A8DB75A5D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7EDDD6-63D4-0CB3-A066-57129467B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8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82E88C-7362-E86B-2130-A786A3E90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13EC65-43B1-BE4A-4D75-A321727E8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D58D9-93BD-4591-21CF-20DBC71BB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2D479-5933-4A69-91C9-E50C493F2E1D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14132-2DBB-0A01-3D12-81B231CC4B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6FBED-944D-32F1-9CDA-03A4ECDD9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C8A76-9D76-4F9A-8B2D-F5F66C8AA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72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678166&amp;picture=champion-golden-trophy-png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ventdecision.com/client-thank-you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gpurtoday.in/acps-son-duped-of-rs-8-25-lakh-in-mobile-recharge-fraud/09211218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://flickr.com/photos/x1brett/6769877431" TargetMode="External"/><Relationship Id="rId7" Type="http://schemas.openxmlformats.org/officeDocument/2006/relationships/hyperlink" Target="https://www.frontiersin.org/articles/10.3389/fnagi.2017.00329/full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g"/><Relationship Id="rId5" Type="http://schemas.openxmlformats.org/officeDocument/2006/relationships/hyperlink" Target="https://devopedia.org/logistic-regression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dzone.com/articles/xgboost-a-deep-dive-into-boosti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pt/planos-de-fundo-ppt-low-poly-cinza-2340383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background-black-background-1939128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microsoft.com/office/2017/06/relationships/model3d" Target="../media/model3d1.glb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u.pinterest.com/pin/60024607525702441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microsoft.com/office/2017/06/relationships/model3d" Target="../media/model3d2.glb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ecteezy.com/vector-art/11049040-v1-black-gradient-background-diamond-shape-pattern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tro_AI">
            <a:hlinkClick r:id="" action="ppaction://media"/>
            <a:extLst>
              <a:ext uri="{FF2B5EF4-FFF2-40B4-BE49-F238E27FC236}">
                <a16:creationId xmlns:a16="http://schemas.microsoft.com/office/drawing/2014/main" id="{56C9CFB1-34F0-4185-71E9-AEBDEE90DE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24049"/>
            <a:ext cx="121920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41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1072">
        <p:split orient="vert"/>
      </p:transition>
    </mc:Choice>
    <mc:Fallback xmlns="">
      <p:transition spd="slow" advTm="11072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 showWhenStopped="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70AE57-FCCB-34F2-6006-C26B076C8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Final Verdict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03E8F0-D404-69B5-FD9C-21F3C80DD9FF}"/>
              </a:ext>
            </a:extLst>
          </p:cNvPr>
          <p:cNvSpPr txBox="1"/>
          <p:nvPr/>
        </p:nvSpPr>
        <p:spPr>
          <a:xfrm>
            <a:off x="838200" y="1499191"/>
            <a:ext cx="4999074" cy="202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For Standard Fraud Detection:</a:t>
            </a:r>
            <a:r>
              <a:rPr lang="en-US" dirty="0"/>
              <a:t> </a:t>
            </a:r>
            <a:r>
              <a:rPr lang="en-US" b="1" dirty="0"/>
              <a:t>ML Models (XGBoost/Random Forest)</a:t>
            </a:r>
            <a:r>
              <a:rPr lang="en-US" dirty="0"/>
              <a:t> are incredibly reliable and efficient.</a:t>
            </a:r>
          </a:p>
          <a:p>
            <a:r>
              <a:rPr lang="en-US" b="1" dirty="0"/>
              <a:t>For Evolving &amp; Sophisticated Threats:</a:t>
            </a:r>
            <a:r>
              <a:rPr lang="en-US" dirty="0"/>
              <a:t> </a:t>
            </a:r>
            <a:r>
              <a:rPr lang="en-US" b="1" dirty="0"/>
              <a:t>Our AI Neural Network</a:t>
            </a:r>
            <a:r>
              <a:rPr lang="en-US" dirty="0"/>
              <a:t> is the strategic champion, learning the true </a:t>
            </a:r>
            <a:r>
              <a:rPr lang="en-US" i="1" dirty="0"/>
              <a:t>essence</a:t>
            </a:r>
            <a:r>
              <a:rPr lang="en-US" dirty="0"/>
              <a:t> of fraud.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5607B0-CD3D-9EEE-6E34-E57E154309CE}"/>
              </a:ext>
            </a:extLst>
          </p:cNvPr>
          <p:cNvSpPr txBox="1"/>
          <p:nvPr/>
        </p:nvSpPr>
        <p:spPr>
          <a:xfrm>
            <a:off x="838201" y="3333307"/>
            <a:ext cx="3510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We've built a dual-layered shield: ML for today's patterns, AI for tomorrow's threats.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52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00877-B383-5F4A-B1C5-F8F3FE4C7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306" y="5139144"/>
            <a:ext cx="4074043" cy="1453042"/>
          </a:xfrm>
          <a:noFill/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QUESTIONS</a:t>
            </a:r>
            <a:r>
              <a:rPr lang="en-US" dirty="0"/>
              <a:t>❓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119033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F71940-FA80-5C75-B600-984D912BC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5826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DABDA-C487-52FA-9A41-CB5073182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4616"/>
            <a:ext cx="10515600" cy="66477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BUSTED AI: Intelligent Financial Shield For Fraud Detection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304A9D-2F77-0FD5-C53A-981013787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7964" y="3099336"/>
            <a:ext cx="3435417" cy="66477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By </a:t>
            </a:r>
            <a:r>
              <a:rPr lang="en-US" sz="3200" b="1" dirty="0">
                <a:solidFill>
                  <a:schemeClr val="bg1"/>
                </a:solidFill>
              </a:rPr>
              <a:t>FAIZAN QURESHI</a:t>
            </a:r>
          </a:p>
        </p:txBody>
      </p:sp>
    </p:spTree>
    <p:extLst>
      <p:ext uri="{BB962C8B-B14F-4D97-AF65-F5344CB8AC3E}">
        <p14:creationId xmlns:p14="http://schemas.microsoft.com/office/powerpoint/2010/main" val="337136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107AFD-54EF-75C0-771A-3088C5984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Objective: To give the you a clear, engaging roadmap of our project. This isn't a boring list; it's a "journey."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918A218-AF6E-EB56-930A-B126A41F960F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00204F"/>
          </a:solidFill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600" b="1" u="sng" dirty="0">
                <a:solidFill>
                  <a:schemeClr val="bg1"/>
                </a:solidFill>
              </a:rPr>
              <a:t>The Problem </a:t>
            </a:r>
            <a:r>
              <a:rPr lang="en-US" sz="3200" b="1" dirty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The scale and challenge of financial fraud.</a:t>
            </a:r>
          </a:p>
          <a:p>
            <a:pPr>
              <a:lnSpc>
                <a:spcPct val="120000"/>
              </a:lnSpc>
            </a:pPr>
            <a:r>
              <a:rPr lang="en-US" sz="2600" b="1" u="sng" dirty="0">
                <a:solidFill>
                  <a:schemeClr val="bg1"/>
                </a:solidFill>
              </a:rPr>
              <a:t>Our ML Arsenal</a:t>
            </a:r>
            <a:r>
              <a:rPr lang="en-US" sz="3200" b="1" dirty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The classic models that built our foundation.</a:t>
            </a:r>
          </a:p>
          <a:p>
            <a:pPr>
              <a:lnSpc>
                <a:spcPct val="120000"/>
              </a:lnSpc>
            </a:pPr>
            <a:r>
              <a:rPr lang="en-US" sz="2600" b="1" u="sng" dirty="0">
                <a:solidFill>
                  <a:schemeClr val="bg1"/>
                </a:solidFill>
              </a:rPr>
              <a:t>The Performance Battle</a:t>
            </a:r>
            <a:r>
              <a:rPr lang="en-US" sz="3200" b="1" dirty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How our ML models stacked up.</a:t>
            </a:r>
          </a:p>
          <a:p>
            <a:pPr>
              <a:lnSpc>
                <a:spcPct val="120000"/>
              </a:lnSpc>
            </a:pPr>
            <a:r>
              <a:rPr lang="en-US" sz="2600" b="1" u="sng" dirty="0">
                <a:solidFill>
                  <a:schemeClr val="bg1"/>
                </a:solidFill>
              </a:rPr>
              <a:t>Entering the AI Arena</a:t>
            </a:r>
            <a:r>
              <a:rPr lang="en-US" sz="3200" b="1" dirty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Why we evolved to Deep Learning.</a:t>
            </a:r>
          </a:p>
          <a:p>
            <a:pPr>
              <a:lnSpc>
                <a:spcPct val="120000"/>
              </a:lnSpc>
            </a:pPr>
            <a:r>
              <a:rPr lang="en-US" sz="2600" b="1" u="sng" dirty="0">
                <a:solidFill>
                  <a:schemeClr val="bg1"/>
                </a:solidFill>
              </a:rPr>
              <a:t>The AI Powerhouse</a:t>
            </a:r>
            <a:r>
              <a:rPr lang="en-US" sz="3200" b="1" dirty="0">
                <a:solidFill>
                  <a:schemeClr val="bg1"/>
                </a:solidFill>
              </a:rPr>
              <a:t>: </a:t>
            </a:r>
            <a:r>
              <a:rPr lang="en-US" sz="2600" dirty="0">
                <a:solidFill>
                  <a:schemeClr val="bg1"/>
                </a:solidFill>
              </a:rPr>
              <a:t>Blueprint of</a:t>
            </a:r>
            <a:r>
              <a:rPr lang="en-US" dirty="0">
                <a:solidFill>
                  <a:schemeClr val="bg1"/>
                </a:solidFill>
              </a:rPr>
              <a:t> our Neural Network architecture.</a:t>
            </a:r>
          </a:p>
          <a:p>
            <a:pPr>
              <a:lnSpc>
                <a:spcPct val="120000"/>
              </a:lnSpc>
            </a:pPr>
            <a:r>
              <a:rPr lang="en-US" sz="2600" b="1" u="sng" dirty="0">
                <a:solidFill>
                  <a:schemeClr val="bg1"/>
                </a:solidFill>
              </a:rPr>
              <a:t>The</a:t>
            </a:r>
            <a:r>
              <a:rPr lang="en-US" sz="2200" b="1" u="sng" dirty="0">
                <a:solidFill>
                  <a:schemeClr val="bg1"/>
                </a:solidFill>
              </a:rPr>
              <a:t> </a:t>
            </a:r>
            <a:r>
              <a:rPr lang="en-US" sz="2600" b="1" u="sng" dirty="0">
                <a:solidFill>
                  <a:schemeClr val="bg1"/>
                </a:solidFill>
              </a:rPr>
              <a:t>Final Showdown</a:t>
            </a:r>
            <a:r>
              <a:rPr lang="en-US" sz="3200" b="1" dirty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ML vs AI - A comparative analysis.</a:t>
            </a:r>
          </a:p>
          <a:p>
            <a:pPr>
              <a:lnSpc>
                <a:spcPct val="120000"/>
              </a:lnSpc>
            </a:pPr>
            <a:r>
              <a:rPr lang="en-US" sz="2600" b="1" u="sng" dirty="0">
                <a:solidFill>
                  <a:schemeClr val="bg1"/>
                </a:solidFill>
              </a:rPr>
              <a:t>The Verdict &amp; The Future</a:t>
            </a:r>
            <a:r>
              <a:rPr lang="en-US" sz="3200" b="1" dirty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Conclusions and what's next.</a:t>
            </a:r>
          </a:p>
        </p:txBody>
      </p:sp>
    </p:spTree>
    <p:extLst>
      <p:ext uri="{BB962C8B-B14F-4D97-AF65-F5344CB8AC3E}">
        <p14:creationId xmlns:p14="http://schemas.microsoft.com/office/powerpoint/2010/main" val="22907584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4000" b="-4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2601D0-461B-1C80-8FB9-FBD9F8C23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609D0-770A-4B98-D87E-683F40B4D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 Billion-Dollar Battle in Milliseconds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D747C-9051-D3E4-A8F1-377ED4F71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34600" cy="3331166"/>
          </a:xfrm>
        </p:spPr>
        <p:txBody>
          <a:bodyPr/>
          <a:lstStyle/>
          <a:p>
            <a:r>
              <a:rPr lang="en-US" b="1" dirty="0"/>
              <a:t>The Scale:</a:t>
            </a:r>
            <a:r>
              <a:rPr lang="en-US" dirty="0"/>
              <a:t> Financial fraud is a </a:t>
            </a:r>
            <a:r>
              <a:rPr lang="en-US" b="1" dirty="0"/>
              <a:t>$30+ billion</a:t>
            </a:r>
            <a:r>
              <a:rPr lang="en-US" dirty="0"/>
              <a:t> annual global problem.</a:t>
            </a:r>
          </a:p>
          <a:p>
            <a:r>
              <a:rPr lang="en-US" b="1" dirty="0"/>
              <a:t>The Speed:</a:t>
            </a:r>
            <a:r>
              <a:rPr lang="en-US" dirty="0"/>
              <a:t> Fraudulent transactions happen in </a:t>
            </a:r>
            <a:r>
              <a:rPr lang="en-US" b="1" dirty="0"/>
              <a:t>seconds</a:t>
            </a:r>
            <a:r>
              <a:rPr lang="en-US" dirty="0"/>
              <a:t>, requiring real-time detection.</a:t>
            </a:r>
          </a:p>
          <a:p>
            <a:r>
              <a:rPr lang="en-US" b="1" dirty="0"/>
              <a:t>The Imbalance:</a:t>
            </a:r>
            <a:r>
              <a:rPr lang="en-US" dirty="0"/>
              <a:t> Less than </a:t>
            </a:r>
            <a:r>
              <a:rPr lang="en-US" b="1" dirty="0"/>
              <a:t>1%</a:t>
            </a:r>
            <a:r>
              <a:rPr lang="en-US" dirty="0"/>
              <a:t> of transactions are fraudulent, making it incredibly hard to find the "needle in a haystack."</a:t>
            </a:r>
          </a:p>
          <a:p>
            <a:r>
              <a:rPr lang="en-US" b="1" dirty="0"/>
              <a:t>The Consequence:</a:t>
            </a:r>
            <a:r>
              <a:rPr lang="en-US" dirty="0"/>
              <a:t> Every missed fraud case means </a:t>
            </a:r>
            <a:r>
              <a:rPr lang="en-US" b="1" dirty="0"/>
              <a:t>direct financial loss</a:t>
            </a:r>
            <a:r>
              <a:rPr lang="en-US" dirty="0"/>
              <a:t> and </a:t>
            </a:r>
            <a:r>
              <a:rPr lang="en-US" b="1" dirty="0"/>
              <a:t>eroded customer trust.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1765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36BE89-D2DA-8247-E1FB-B2B393370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6FFB-FAAA-5D0C-0380-EA7C3888E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Building Our First Line of Defense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B858A-6F34-A90B-CBC2-9685B776E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8558" y="1536144"/>
            <a:ext cx="3677093" cy="4843391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4300" b="1" dirty="0">
                <a:solidFill>
                  <a:schemeClr val="bg1"/>
                </a:solidFill>
              </a:rPr>
              <a:t>Logistic Regression</a:t>
            </a:r>
            <a:br>
              <a:rPr lang="en-US" sz="4300" dirty="0">
                <a:solidFill>
                  <a:schemeClr val="bg1"/>
                </a:solidFill>
              </a:rPr>
            </a:br>
            <a:r>
              <a:rPr lang="en-US" sz="4300" i="1" dirty="0">
                <a:solidFill>
                  <a:schemeClr val="bg1"/>
                </a:solidFill>
              </a:rPr>
              <a:t>The Interpretable Baseline</a:t>
            </a:r>
            <a:endParaRPr lang="en-US" sz="4300" dirty="0">
              <a:solidFill>
                <a:schemeClr val="bg1"/>
              </a:solidFill>
            </a:endParaRPr>
          </a:p>
          <a:p>
            <a:r>
              <a:rPr lang="en-US" sz="4300" dirty="0">
                <a:solidFill>
                  <a:schemeClr val="bg1"/>
                </a:solidFill>
              </a:rPr>
              <a:t>Fast &amp; simple to implement</a:t>
            </a:r>
          </a:p>
          <a:p>
            <a:r>
              <a:rPr lang="en-US" sz="4300" dirty="0">
                <a:solidFill>
                  <a:schemeClr val="bg1"/>
                </a:solidFill>
              </a:rPr>
              <a:t>Sets a clear performance benchmark</a:t>
            </a:r>
          </a:p>
          <a:p>
            <a:r>
              <a:rPr lang="en-US" sz="4300" dirty="0">
                <a:solidFill>
                  <a:schemeClr val="bg1"/>
                </a:solidFill>
              </a:rPr>
              <a:t>Easy to explain to stakeholders</a:t>
            </a:r>
          </a:p>
          <a:p>
            <a:pPr marL="0" indent="0">
              <a:buNone/>
            </a:pPr>
            <a:endParaRPr lang="en-US" sz="43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4300" b="1" dirty="0">
                <a:solidFill>
                  <a:schemeClr val="bg1"/>
                </a:solidFill>
              </a:rPr>
              <a:t>Random Forest</a:t>
            </a:r>
            <a:br>
              <a:rPr lang="en-US" sz="4300" dirty="0">
                <a:solidFill>
                  <a:schemeClr val="bg1"/>
                </a:solidFill>
              </a:rPr>
            </a:br>
            <a:r>
              <a:rPr lang="en-US" sz="4300" i="1" dirty="0">
                <a:solidFill>
                  <a:schemeClr val="bg1"/>
                </a:solidFill>
              </a:rPr>
              <a:t>The Robust Ensemble</a:t>
            </a:r>
            <a:endParaRPr lang="en-US" sz="4300" dirty="0">
              <a:solidFill>
                <a:schemeClr val="bg1"/>
              </a:solidFill>
            </a:endParaRPr>
          </a:p>
          <a:p>
            <a:r>
              <a:rPr lang="en-US" sz="4300" dirty="0">
                <a:solidFill>
                  <a:schemeClr val="bg1"/>
                </a:solidFill>
              </a:rPr>
              <a:t>Combines many decision trees</a:t>
            </a:r>
          </a:p>
          <a:p>
            <a:r>
              <a:rPr lang="en-US" sz="4300" dirty="0">
                <a:solidFill>
                  <a:schemeClr val="bg1"/>
                </a:solidFill>
              </a:rPr>
              <a:t>Reduces overfitting</a:t>
            </a:r>
          </a:p>
          <a:p>
            <a:r>
              <a:rPr lang="en-US" sz="4300" dirty="0">
                <a:solidFill>
                  <a:schemeClr val="bg1"/>
                </a:solidFill>
              </a:rPr>
              <a:t>Handles complex non-linear patterns well</a:t>
            </a:r>
          </a:p>
          <a:p>
            <a:pPr marL="0" indent="0">
              <a:buNone/>
            </a:pPr>
            <a:br>
              <a:rPr lang="en-US" sz="4300" dirty="0">
                <a:solidFill>
                  <a:schemeClr val="bg1"/>
                </a:solidFill>
              </a:rPr>
            </a:br>
            <a:r>
              <a:rPr lang="en-US" sz="4300" b="1" dirty="0">
                <a:solidFill>
                  <a:schemeClr val="bg1"/>
                </a:solidFill>
              </a:rPr>
              <a:t>XGBoost</a:t>
            </a:r>
            <a:br>
              <a:rPr lang="en-US" sz="4300" dirty="0">
                <a:solidFill>
                  <a:schemeClr val="bg1"/>
                </a:solidFill>
              </a:rPr>
            </a:br>
            <a:r>
              <a:rPr lang="en-US" sz="4300" i="1" dirty="0">
                <a:solidFill>
                  <a:schemeClr val="bg1"/>
                </a:solidFill>
              </a:rPr>
              <a:t>The Performance Champion</a:t>
            </a:r>
            <a:endParaRPr lang="en-US" sz="4300" dirty="0">
              <a:solidFill>
                <a:schemeClr val="bg1"/>
              </a:solidFill>
            </a:endParaRPr>
          </a:p>
          <a:p>
            <a:r>
              <a:rPr lang="en-US" sz="4300" dirty="0">
                <a:solidFill>
                  <a:schemeClr val="bg1"/>
                </a:solidFill>
              </a:rPr>
              <a:t>State-of-the-art for tabular data</a:t>
            </a:r>
          </a:p>
          <a:p>
            <a:r>
              <a:rPr lang="en-US" sz="4300" dirty="0">
                <a:solidFill>
                  <a:schemeClr val="bg1"/>
                </a:solidFill>
              </a:rPr>
              <a:t>Excellent accuracy &amp; speed</a:t>
            </a:r>
          </a:p>
          <a:p>
            <a:r>
              <a:rPr lang="en-US" sz="4300" dirty="0">
                <a:solidFill>
                  <a:schemeClr val="bg1"/>
                </a:solidFill>
              </a:rPr>
              <a:t>Handles imbalanced data effectively</a:t>
            </a:r>
          </a:p>
          <a:p>
            <a:endParaRPr lang="en-US" sz="37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100" b="1" dirty="0">
                <a:solidFill>
                  <a:schemeClr val="bg1"/>
                </a:solidFill>
              </a:rPr>
              <a:t>We tested multiple algorithms; these three formed our core ML arsenal.</a:t>
            </a:r>
            <a:endParaRPr lang="en-US" sz="49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F7965B4-523C-6DE1-A00C-268FDFFFEF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4535651" y="1536143"/>
            <a:ext cx="3141056" cy="214978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2E8613B-E754-F61B-D230-1C3D42A399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085579" y="2445715"/>
            <a:ext cx="3263343" cy="2810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223977B-B568-17DD-4539-CB449341DA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4535651" y="3934047"/>
            <a:ext cx="3148688" cy="214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9842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571AB3-3ED7-D209-648F-0EDA76E19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A8D18-D540-DB0D-E1C0-D84E18C40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ML Model Showdown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EF85E-AD14-C423-0460-B96403D675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🥉 </a:t>
            </a:r>
            <a:r>
              <a:rPr lang="en-US" sz="1800" b="1" dirty="0"/>
              <a:t>Logistic Regression</a:t>
            </a:r>
            <a:r>
              <a:rPr lang="en-US" sz="1800" dirty="0"/>
              <a:t> provided a strong, interpretable baseline.</a:t>
            </a:r>
          </a:p>
          <a:p>
            <a:r>
              <a:rPr lang="en-US" sz="1800" dirty="0"/>
              <a:t>🥈 </a:t>
            </a:r>
            <a:r>
              <a:rPr lang="en-US" sz="1800" b="1" dirty="0"/>
              <a:t>Random Forest</a:t>
            </a:r>
            <a:r>
              <a:rPr lang="en-US" sz="1800" dirty="0"/>
              <a:t> achieved </a:t>
            </a:r>
            <a:r>
              <a:rPr lang="en-US" sz="1800" b="1" dirty="0"/>
              <a:t>perfect Precision (1.00)</a:t>
            </a:r>
            <a:r>
              <a:rPr lang="en-US" sz="1800" dirty="0"/>
              <a:t> - zero false alarms.</a:t>
            </a:r>
          </a:p>
          <a:p>
            <a:r>
              <a:rPr lang="en-US" sz="1800" dirty="0"/>
              <a:t>🥈 </a:t>
            </a:r>
            <a:r>
              <a:rPr lang="en-US" sz="1800" b="1" dirty="0"/>
              <a:t>XGBoost</a:t>
            </a:r>
            <a:r>
              <a:rPr lang="en-US" sz="1800" dirty="0"/>
              <a:t> had the </a:t>
            </a:r>
            <a:r>
              <a:rPr lang="en-US" sz="1800" b="1" dirty="0"/>
              <a:t>highest overall power</a:t>
            </a:r>
            <a:r>
              <a:rPr lang="en-US" sz="1800" dirty="0"/>
              <a:t> - best at separating classes.</a:t>
            </a:r>
          </a:p>
          <a:p>
            <a:r>
              <a:rPr lang="en-US" sz="1800" dirty="0"/>
              <a:t>🏆 </a:t>
            </a:r>
            <a:r>
              <a:rPr lang="en-US" sz="1800" b="1" dirty="0"/>
              <a:t>Both are Champions:</a:t>
            </a:r>
            <a:r>
              <a:rPr lang="en-US" sz="1800" dirty="0"/>
              <a:t> Random Forest &amp; XGBoost delivered nearly identical, top-tier F1-Scores.</a:t>
            </a:r>
          </a:p>
          <a:p>
            <a:pPr marL="0" indent="0">
              <a:buNone/>
            </a:pPr>
            <a:r>
              <a:rPr lang="en-US" sz="1800" b="1" dirty="0">
                <a:highlight>
                  <a:srgbClr val="C0C0C0"/>
                </a:highlight>
              </a:rPr>
              <a:t>Verdict: Our ML Arsenal is powerful. But with two top performers, the question becomes: Can AI break this tie and push the boundaries even further?</a:t>
            </a:r>
            <a:endParaRPr lang="en-US" sz="1200" dirty="0">
              <a:highlight>
                <a:srgbClr val="C0C0C0"/>
              </a:highlight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FB657FB-D114-73D2-D69B-029AC8A7C32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34121387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333917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C8FAA2-BA60-A022-D1B2-952D0B297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41085-8A58-F3B6-D1F2-4F723AF67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Entering the AI Arena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3F48D-A168-8EB0-4813-A739BF87140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Beyond Traditional ML:</a:t>
            </a:r>
            <a:r>
              <a:rPr lang="en-US" sz="2400" dirty="0">
                <a:solidFill>
                  <a:schemeClr val="bg1"/>
                </a:solidFill>
              </a:rPr>
              <a:t> Moving from manual feature engineering to automated pattern discovery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The AI Brain:</a:t>
            </a:r>
            <a:r>
              <a:rPr lang="en-US" sz="2400" dirty="0">
                <a:solidFill>
                  <a:schemeClr val="bg1"/>
                </a:solidFill>
              </a:rPr>
              <a:t> A deep learning model that learns hierarchical representations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Why Neural Networks?</a:t>
            </a:r>
            <a:r>
              <a:rPr lang="en-US" sz="2400" dirty="0">
                <a:solidFill>
                  <a:schemeClr val="bg1"/>
                </a:solidFill>
              </a:rPr>
              <a:t> To capture complex, non-linear relationships in transaction data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The Goal:</a:t>
            </a:r>
            <a:r>
              <a:rPr lang="en-US" sz="2400" dirty="0">
                <a:solidFill>
                  <a:schemeClr val="bg1"/>
                </a:solidFill>
              </a:rPr>
              <a:t> Surpass our ML champions with more adaptive intelligence</a:t>
            </a:r>
          </a:p>
          <a:p>
            <a:pPr marL="0" indent="0">
              <a:buNone/>
            </a:pP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i="1" dirty="0">
                <a:solidFill>
                  <a:schemeClr val="bg1"/>
                </a:solidFill>
              </a:rPr>
              <a:t>"Training an AI brain to think like a fraud detection expert"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Content Placeholder 4">
                <a:extLst>
                  <a:ext uri="{FF2B5EF4-FFF2-40B4-BE49-F238E27FC236}">
                    <a16:creationId xmlns:a16="http://schemas.microsoft.com/office/drawing/2014/main" id="{D34E1B02-5CEE-7BF6-65B1-1E6102FF7A8F}"/>
                  </a:ext>
                </a:extLst>
              </p:cNvPr>
              <p:cNvGraphicFramePr>
                <a:graphicFrameLocks noGrp="1" noChangeAspect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747719090"/>
                  </p:ext>
                </p:extLst>
              </p:nvPr>
            </p:nvGraphicFramePr>
            <p:xfrm>
              <a:off x="6729659" y="2021124"/>
              <a:ext cx="4779059" cy="396033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779059" cy="3960334"/>
                    </a:xfrm>
                    <a:prstGeom prst="rect">
                      <a:avLst/>
                    </a:prstGeom>
                  </am3d:spPr>
                  <am3d:camera>
                    <am3d:pos x="0" y="0" z="713881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9105" d="1000000"/>
                    <am3d:preTrans dx="93220" dy="-1571736" dz="-510633"/>
                    <am3d:scale>
                      <am3d:sx n="1000000" d="1000000"/>
                      <am3d:sy n="1000000" d="1000000"/>
                      <am3d:sz n="1000000" d="1000000"/>
                    </am3d:scale>
                    <am3d:rot ax="-551306" ay="4118568" az="-51401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92534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Content Placeholder 4">
                <a:extLst>
                  <a:ext uri="{FF2B5EF4-FFF2-40B4-BE49-F238E27FC236}">
                    <a16:creationId xmlns:a16="http://schemas.microsoft.com/office/drawing/2014/main" id="{D34E1B02-5CEE-7BF6-65B1-1E6102FF7A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9659" y="2021124"/>
                <a:ext cx="4779059" cy="396033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619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59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B88D3-E637-41B8-92D4-1B9872981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693"/>
            <a:ext cx="10515600" cy="1325563"/>
          </a:xfrm>
        </p:spPr>
        <p:txBody>
          <a:bodyPr/>
          <a:lstStyle/>
          <a:p>
            <a:r>
              <a:rPr lang="en-US" b="1" dirty="0"/>
              <a:t>Inside the AI 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D42F8-7F43-600B-E7D5-FEB83E9381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7834" y="1297172"/>
            <a:ext cx="5422604" cy="546513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/>
              <a:t>Input Layer:</a:t>
            </a:r>
            <a:r>
              <a:rPr lang="en-US" sz="2400" dirty="0"/>
              <a:t> </a:t>
            </a:r>
            <a:r>
              <a:rPr lang="en-US" sz="2400" b="1" dirty="0"/>
              <a:t>31 neurons</a:t>
            </a:r>
            <a:r>
              <a:rPr lang="en-US" sz="2400" dirty="0"/>
              <a:t> 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Hidden Layers:</a:t>
            </a:r>
            <a:endParaRPr lang="en-US" sz="2400" dirty="0"/>
          </a:p>
          <a:p>
            <a:pPr lvl="1">
              <a:lnSpc>
                <a:spcPct val="120000"/>
              </a:lnSpc>
            </a:pPr>
            <a:r>
              <a:rPr lang="en-US" sz="2000" b="1" dirty="0"/>
              <a:t>Layer 1:</a:t>
            </a:r>
            <a:r>
              <a:rPr lang="en-US" sz="2000" dirty="0"/>
              <a:t> 64 neurons + </a:t>
            </a:r>
            <a:r>
              <a:rPr lang="en-US" sz="2000" b="1" dirty="0" err="1"/>
              <a:t>ReLU</a:t>
            </a:r>
            <a:r>
              <a:rPr lang="en-US" sz="2000" dirty="0"/>
              <a:t> activation</a:t>
            </a:r>
          </a:p>
          <a:p>
            <a:pPr lvl="1">
              <a:lnSpc>
                <a:spcPct val="120000"/>
              </a:lnSpc>
            </a:pPr>
            <a:r>
              <a:rPr lang="en-US" sz="2000" b="1" dirty="0"/>
              <a:t>Layer 2:</a:t>
            </a:r>
            <a:r>
              <a:rPr lang="en-US" sz="2000" dirty="0"/>
              <a:t> 32 neurons + </a:t>
            </a:r>
            <a:r>
              <a:rPr lang="en-US" sz="2000" b="1" dirty="0" err="1"/>
              <a:t>ReLU</a:t>
            </a:r>
            <a:r>
              <a:rPr lang="en-US" sz="2000" dirty="0"/>
              <a:t> activation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Output Layer:</a:t>
            </a:r>
            <a:r>
              <a:rPr lang="en-US" sz="2400" dirty="0"/>
              <a:t> </a:t>
            </a:r>
            <a:r>
              <a:rPr lang="en-US" sz="2400" b="1" dirty="0"/>
              <a:t>1 neuron</a:t>
            </a:r>
            <a:r>
              <a:rPr lang="en-US" sz="2400" dirty="0"/>
              <a:t> + </a:t>
            </a:r>
            <a:r>
              <a:rPr lang="en-US" sz="2400" b="1" dirty="0"/>
              <a:t>Sigmoid</a:t>
            </a:r>
            <a:r>
              <a:rPr lang="en-US" sz="2400" dirty="0"/>
              <a:t> activation</a:t>
            </a:r>
          </a:p>
          <a:p>
            <a:pPr lvl="1">
              <a:lnSpc>
                <a:spcPct val="120000"/>
              </a:lnSpc>
            </a:pPr>
            <a:r>
              <a:rPr lang="en-US" sz="2000" b="1" dirty="0"/>
              <a:t>Loss Function:</a:t>
            </a:r>
            <a:r>
              <a:rPr lang="en-US" sz="2000" dirty="0"/>
              <a:t> Binary Cross-Entropy</a:t>
            </a:r>
          </a:p>
          <a:p>
            <a:pPr lvl="1">
              <a:lnSpc>
                <a:spcPct val="120000"/>
              </a:lnSpc>
            </a:pPr>
            <a:r>
              <a:rPr lang="en-US" sz="2000" b="1" dirty="0"/>
              <a:t>Optimizer:</a:t>
            </a:r>
            <a:r>
              <a:rPr lang="en-US" sz="2000" dirty="0"/>
              <a:t> Adam</a:t>
            </a:r>
          </a:p>
          <a:p>
            <a:pPr lvl="1">
              <a:lnSpc>
                <a:spcPct val="120000"/>
              </a:lnSpc>
            </a:pPr>
            <a:r>
              <a:rPr lang="en-US" sz="2000" b="1" dirty="0"/>
              <a:t>Epochs:</a:t>
            </a:r>
            <a:r>
              <a:rPr lang="en-US" sz="2000" dirty="0"/>
              <a:t> 100</a:t>
            </a:r>
          </a:p>
          <a:p>
            <a:pPr lvl="1">
              <a:lnSpc>
                <a:spcPct val="120000"/>
              </a:lnSpc>
            </a:pPr>
            <a:r>
              <a:rPr lang="en-US" sz="2000" b="1" dirty="0"/>
              <a:t>Batch Size:</a:t>
            </a:r>
            <a:r>
              <a:rPr lang="en-US" sz="2000" dirty="0"/>
              <a:t> 32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Content Placeholder 4">
                <a:extLst>
                  <a:ext uri="{FF2B5EF4-FFF2-40B4-BE49-F238E27FC236}">
                    <a16:creationId xmlns:a16="http://schemas.microsoft.com/office/drawing/2014/main" id="{EEEA92E3-4C20-0D65-C997-1367F3EF5851}"/>
                  </a:ext>
                </a:extLst>
              </p:cNvPr>
              <p:cNvGraphicFramePr>
                <a:graphicFrameLocks noGrp="1" noChangeAspect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863762417"/>
                  </p:ext>
                </p:extLst>
              </p:nvPr>
            </p:nvGraphicFramePr>
            <p:xfrm>
              <a:off x="6718302" y="3275756"/>
              <a:ext cx="4089393" cy="145107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089393" cy="1451073"/>
                    </a:xfrm>
                    <a:prstGeom prst="rect">
                      <a:avLst/>
                    </a:prstGeom>
                  </am3d:spPr>
                  <am3d:camera>
                    <am3d:pos x="0" y="0" z="5262643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129" d="1000000"/>
                    <am3d:preTrans dx="0" dy="0" dz="17419354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3513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Content Placeholder 4">
                <a:extLst>
                  <a:ext uri="{FF2B5EF4-FFF2-40B4-BE49-F238E27FC236}">
                    <a16:creationId xmlns:a16="http://schemas.microsoft.com/office/drawing/2014/main" id="{EEEA92E3-4C20-0D65-C997-1367F3EF58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18302" y="3275756"/>
                <a:ext cx="4089393" cy="145107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243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BB194-2DBF-1CCF-538F-47B3EE29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The Final Showdown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633ED-9E93-C5A0-E033-CADD6735C2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8" y="2736884"/>
            <a:ext cx="5181600" cy="2810172"/>
          </a:xfrm>
        </p:spPr>
        <p:txBody>
          <a:bodyPr>
            <a:normAutofit fontScale="92500" lnSpcReduction="20000"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 Production Environment Results</a:t>
            </a:r>
            <a:endParaRPr lang="en-US" sz="2400" dirty="0">
              <a:solidFill>
                <a:schemeClr val="bg1"/>
              </a:solidFill>
            </a:endParaRPr>
          </a:p>
          <a:p>
            <a:pPr lvl="1"/>
            <a:r>
              <a:rPr lang="en-US" sz="1800" b="1" dirty="0">
                <a:solidFill>
                  <a:schemeClr val="bg1"/>
                </a:solidFill>
              </a:rPr>
              <a:t>AI Model:</a:t>
            </a:r>
            <a:r>
              <a:rPr lang="en-US" sz="1800" dirty="0">
                <a:solidFill>
                  <a:schemeClr val="bg1"/>
                </a:solidFill>
              </a:rPr>
              <a:t> </a:t>
            </a:r>
            <a:r>
              <a:rPr lang="en-US" sz="1800" b="1" dirty="0">
                <a:solidFill>
                  <a:schemeClr val="bg1"/>
                </a:solidFill>
              </a:rPr>
              <a:t>Better at catching sophisticated, never-before-seen fraud patterns</a:t>
            </a:r>
            <a:endParaRPr lang="en-US" sz="1800" dirty="0">
              <a:solidFill>
                <a:schemeClr val="bg1"/>
              </a:solidFill>
            </a:endParaRPr>
          </a:p>
          <a:p>
            <a:pPr lvl="1"/>
            <a:r>
              <a:rPr lang="en-US" sz="1800" b="1" dirty="0">
                <a:solidFill>
                  <a:schemeClr val="bg1"/>
                </a:solidFill>
              </a:rPr>
              <a:t>ML Models:</a:t>
            </a:r>
            <a:r>
              <a:rPr lang="en-US" sz="1800" dirty="0">
                <a:solidFill>
                  <a:schemeClr val="bg1"/>
                </a:solidFill>
              </a:rPr>
              <a:t> </a:t>
            </a:r>
            <a:r>
              <a:rPr lang="en-US" sz="1800" b="1" dirty="0">
                <a:solidFill>
                  <a:schemeClr val="bg1"/>
                </a:solidFill>
              </a:rPr>
              <a:t>Struggled with novel attack strategies</a:t>
            </a:r>
            <a:endParaRPr lang="en-US" sz="1800" dirty="0">
              <a:solidFill>
                <a:schemeClr val="bg1"/>
              </a:solidFill>
            </a:endParaRPr>
          </a:p>
          <a:p>
            <a:pPr lvl="1"/>
            <a:r>
              <a:rPr lang="en-US" sz="1800" b="1" dirty="0">
                <a:solidFill>
                  <a:schemeClr val="bg1"/>
                </a:solidFill>
              </a:rPr>
              <a:t>Key Insight:</a:t>
            </a:r>
            <a:r>
              <a:rPr lang="en-US" sz="1800" dirty="0">
                <a:solidFill>
                  <a:schemeClr val="bg1"/>
                </a:solidFill>
              </a:rPr>
              <a:t> The Neural Network learned </a:t>
            </a:r>
            <a:r>
              <a:rPr lang="en-US" sz="1800" b="1" dirty="0">
                <a:solidFill>
                  <a:schemeClr val="bg1"/>
                </a:solidFill>
              </a:rPr>
              <a:t>deeper conceptual patterns</a:t>
            </a:r>
            <a:r>
              <a:rPr lang="en-US" sz="1800" dirty="0">
                <a:solidFill>
                  <a:schemeClr val="bg1"/>
                </a:solidFill>
              </a:rPr>
              <a:t> rather than just memorizing the training data</a:t>
            </a:r>
          </a:p>
          <a:p>
            <a:pPr marL="0" indent="0">
              <a:buNone/>
            </a:pP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 Our AI learned the "essence" of fraud, not just the patterns in our historical data.</a:t>
            </a:r>
            <a:endParaRPr lang="en-US" sz="2400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E3BCB6B-99CD-9410-171C-D86E8ECD495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61540007"/>
              </p:ext>
            </p:extLst>
          </p:nvPr>
        </p:nvGraphicFramePr>
        <p:xfrm>
          <a:off x="6172203" y="2736884"/>
          <a:ext cx="5396024" cy="2810172"/>
        </p:xfrm>
        <a:graphic>
          <a:graphicData uri="http://schemas.openxmlformats.org/drawingml/2006/table">
            <a:tbl>
              <a:tblPr firstRow="1" firstCol="1">
                <a:tableStyleId>{125E5076-3810-47DD-B79F-674D7AD40C01}</a:tableStyleId>
              </a:tblPr>
              <a:tblGrid>
                <a:gridCol w="1349006">
                  <a:extLst>
                    <a:ext uri="{9D8B030D-6E8A-4147-A177-3AD203B41FA5}">
                      <a16:colId xmlns:a16="http://schemas.microsoft.com/office/drawing/2014/main" val="2531033329"/>
                    </a:ext>
                  </a:extLst>
                </a:gridCol>
                <a:gridCol w="1349006">
                  <a:extLst>
                    <a:ext uri="{9D8B030D-6E8A-4147-A177-3AD203B41FA5}">
                      <a16:colId xmlns:a16="http://schemas.microsoft.com/office/drawing/2014/main" val="3443132062"/>
                    </a:ext>
                  </a:extLst>
                </a:gridCol>
                <a:gridCol w="1349006">
                  <a:extLst>
                    <a:ext uri="{9D8B030D-6E8A-4147-A177-3AD203B41FA5}">
                      <a16:colId xmlns:a16="http://schemas.microsoft.com/office/drawing/2014/main" val="373000792"/>
                    </a:ext>
                  </a:extLst>
                </a:gridCol>
                <a:gridCol w="1349006">
                  <a:extLst>
                    <a:ext uri="{9D8B030D-6E8A-4147-A177-3AD203B41FA5}">
                      <a16:colId xmlns:a16="http://schemas.microsoft.com/office/drawing/2014/main" val="2904656059"/>
                    </a:ext>
                  </a:extLst>
                </a:gridCol>
              </a:tblGrid>
              <a:tr h="702543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F1-Score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968583"/>
                  </a:ext>
                </a:extLst>
              </a:tr>
              <a:tr h="702543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Random</a:t>
                      </a:r>
                    </a:p>
                    <a:p>
                      <a:pPr algn="ctr"/>
                      <a:r>
                        <a:rPr lang="en-US"/>
                        <a:t>Forest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1.00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409006"/>
                  </a:ext>
                </a:extLst>
              </a:tr>
              <a:tr h="702543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177591"/>
                  </a:ext>
                </a:extLst>
              </a:tr>
              <a:tr h="702543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Neural</a:t>
                      </a:r>
                    </a:p>
                    <a:p>
                      <a:pPr algn="ctr"/>
                      <a:r>
                        <a:rPr lang="en-US"/>
                        <a:t>Network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1.00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99286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9963306-12F5-45EC-0ED4-45BBA3441242}"/>
              </a:ext>
            </a:extLst>
          </p:cNvPr>
          <p:cNvSpPr txBox="1"/>
          <p:nvPr/>
        </p:nvSpPr>
        <p:spPr>
          <a:xfrm>
            <a:off x="838198" y="2029120"/>
            <a:ext cx="518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Real-World Performance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3E5DC9-CB5D-6699-92E4-1224399F73D0}"/>
              </a:ext>
            </a:extLst>
          </p:cNvPr>
          <p:cNvSpPr txBox="1"/>
          <p:nvPr/>
        </p:nvSpPr>
        <p:spPr>
          <a:xfrm>
            <a:off x="6647121" y="2029120"/>
            <a:ext cx="4706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Lab Metrics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53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623</Words>
  <Application>Microsoft Office PowerPoint</Application>
  <PresentationFormat>Widescreen</PresentationFormat>
  <Paragraphs>85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BUSTED AI: Intelligent Financial Shield For Fraud Detection</vt:lpstr>
      <vt:lpstr>Objective: To give the you a clear, engaging roadmap of our project. This isn't a boring list; it's a "journey."</vt:lpstr>
      <vt:lpstr>A Billion-Dollar Battle in Milliseconds</vt:lpstr>
      <vt:lpstr>Building Our First Line of Defense</vt:lpstr>
      <vt:lpstr>The ML Model Showdown</vt:lpstr>
      <vt:lpstr>Entering the AI Arena</vt:lpstr>
      <vt:lpstr>Inside the AI Brain</vt:lpstr>
      <vt:lpstr>The Final Showdown</vt:lpstr>
      <vt:lpstr>The Final Verdict</vt:lpstr>
      <vt:lpstr>QUESTIONS❓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Faizan Qureshi</dc:creator>
  <cp:lastModifiedBy>Faizan Qureshi</cp:lastModifiedBy>
  <cp:revision>3</cp:revision>
  <dcterms:created xsi:type="dcterms:W3CDTF">2025-10-01T12:05:12Z</dcterms:created>
  <dcterms:modified xsi:type="dcterms:W3CDTF">2025-10-03T14:42:52Z</dcterms:modified>
</cp:coreProperties>
</file>

<file path=docProps/thumbnail.jpeg>
</file>